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5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11.png" ContentType="image/png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838080" y="4736880"/>
            <a:ext cx="4242960" cy="26640"/>
          </a:xfrm>
          <a:custGeom>
            <a:avLst/>
            <a:gdLst/>
            <a:ahLst/>
            <a:rect l="l" t="t" r="r" b="b"/>
            <a:pathLst>
              <a:path w="4243589" h="27432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cap="rnd"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838080" y="1710000"/>
            <a:ext cx="10514880" cy="26640"/>
          </a:xfrm>
          <a:custGeom>
            <a:avLst/>
            <a:gdLst/>
            <a:ahLst/>
            <a:rect l="l" t="t" r="r" b="b"/>
            <a:pathLst>
              <a:path w="10515600" h="27432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cap="rnd"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 rot="5400000">
            <a:off x="2797560" y="3254040"/>
            <a:ext cx="4479840" cy="26640"/>
          </a:xfrm>
          <a:custGeom>
            <a:avLst/>
            <a:gdLst/>
            <a:ahLst/>
            <a:rect l="l" t="t" r="r" b="b"/>
            <a:pathLst>
              <a:path w="4480560" h="27432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cap="rnd" w="442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6" name="Picture 3" descr=""/>
          <p:cNvPicPr/>
          <p:nvPr/>
        </p:nvPicPr>
        <p:blipFill>
          <a:blip r:embed="rId1">
            <a:alphaModFix amt="50000"/>
          </a:blip>
          <a:srcRect l="0" t="8676" r="-2" b="11798"/>
          <a:stretch/>
        </p:blipFill>
        <p:spPr>
          <a:xfrm>
            <a:off x="0" y="0"/>
            <a:ext cx="12188160" cy="6857280"/>
          </a:xfrm>
          <a:prstGeom prst="rect">
            <a:avLst/>
          </a:prstGeom>
          <a:ln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1527120" y="1124640"/>
            <a:ext cx="9143280" cy="30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ru-RU" sz="9600" spc="-1" strike="noStrike">
                <a:solidFill>
                  <a:srgbClr val="ffffff"/>
                </a:solidFill>
                <a:latin typeface="Modern Love"/>
                <a:ea typeface="Meiryo"/>
              </a:rPr>
              <a:t>Geometric</a:t>
            </a:r>
            <a:endParaRPr b="0" lang="ru-RU" sz="96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1527120" y="4599360"/>
            <a:ext cx="9143280" cy="122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10000"/>
              </a:lnSpc>
              <a:spcBef>
                <a:spcPts val="1001"/>
              </a:spcBef>
            </a:pPr>
            <a:r>
              <a:rPr b="0" lang="ru-RU" sz="3200" spc="-1" strike="noStrike">
                <a:solidFill>
                  <a:srgbClr val="ffffff"/>
                </a:solidFill>
                <a:latin typeface="The Hand"/>
                <a:ea typeface="Meiryo"/>
              </a:rPr>
              <a:t>Мауль Анна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 flipV="1">
            <a:off x="838080" y="719640"/>
            <a:ext cx="10514880" cy="5415480"/>
          </a:xfrm>
          <a:custGeom>
            <a:avLst/>
            <a:gdLst/>
            <a:ahLst/>
            <a:rect l="l" t="t" r="r" b="b"/>
            <a:pathLst>
              <a:path w="10515600" h="5416094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5"/>
          <p:cNvSpPr/>
          <p:nvPr/>
        </p:nvSpPr>
        <p:spPr>
          <a:xfrm>
            <a:off x="3974040" y="4419360"/>
            <a:ext cx="4242960" cy="26640"/>
          </a:xfrm>
          <a:custGeom>
            <a:avLst/>
            <a:gdLst/>
            <a:ahLst/>
            <a:rect l="l" t="t" r="r" b="b"/>
            <a:pathLst>
              <a:path w="4243589" h="27432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cap="rnd"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1"/>
          <a:srcRect l="10467" t="13505" r="36289" b="37246"/>
          <a:stretch/>
        </p:blipFill>
        <p:spPr>
          <a:xfrm>
            <a:off x="152280" y="114840"/>
            <a:ext cx="6081480" cy="4518720"/>
          </a:xfrm>
          <a:prstGeom prst="rect">
            <a:avLst/>
          </a:prstGeom>
          <a:ln>
            <a:noFill/>
          </a:ln>
        </p:spPr>
      </p:pic>
      <p:pic>
        <p:nvPicPr>
          <p:cNvPr id="184" name="Рисунок 3" descr="Изображение выглядит как текст&#10;&#10;Автоматически созданное описание"/>
          <p:cNvPicPr/>
          <p:nvPr/>
        </p:nvPicPr>
        <p:blipFill>
          <a:blip r:embed="rId2"/>
          <a:srcRect l="13329" t="30303" r="21493" b="31126"/>
          <a:stretch/>
        </p:blipFill>
        <p:spPr>
          <a:xfrm>
            <a:off x="5777280" y="2705760"/>
            <a:ext cx="6361920" cy="305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1"/>
          <a:srcRect l="8716" t="50220" r="25597" b="31621"/>
          <a:stretch/>
        </p:blipFill>
        <p:spPr>
          <a:xfrm>
            <a:off x="318600" y="4506840"/>
            <a:ext cx="8630640" cy="1898280"/>
          </a:xfrm>
          <a:prstGeom prst="rect">
            <a:avLst/>
          </a:prstGeom>
          <a:ln>
            <a:noFill/>
          </a:ln>
        </p:spPr>
      </p:pic>
      <p:pic>
        <p:nvPicPr>
          <p:cNvPr id="186" name="Рисунок 3" descr="Изображение выглядит как текст&#10;&#10;Автоматически созданное описание"/>
          <p:cNvPicPr/>
          <p:nvPr/>
        </p:nvPicPr>
        <p:blipFill>
          <a:blip r:embed="rId2"/>
          <a:srcRect l="8964" t="17717" r="18776" b="40918"/>
          <a:stretch/>
        </p:blipFill>
        <p:spPr>
          <a:xfrm>
            <a:off x="374040" y="170280"/>
            <a:ext cx="9388800" cy="433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1"/>
          <a:srcRect l="9700" t="13852" r="14403" b="30366"/>
          <a:stretch/>
        </p:blipFill>
        <p:spPr>
          <a:xfrm>
            <a:off x="388080" y="433800"/>
            <a:ext cx="9392760" cy="553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Рисунок 3" descr="Изображение выглядит как текст&#10;&#10;Автоматически созданное описание"/>
          <p:cNvPicPr/>
          <p:nvPr/>
        </p:nvPicPr>
        <p:blipFill>
          <a:blip r:embed="rId1"/>
          <a:srcRect l="9032" t="40427" r="53480" b="9290"/>
          <a:stretch/>
        </p:blipFill>
        <p:spPr>
          <a:xfrm>
            <a:off x="928080" y="392040"/>
            <a:ext cx="5305680" cy="574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Рисунок 3" descr=""/>
          <p:cNvPicPr/>
          <p:nvPr/>
        </p:nvPicPr>
        <p:blipFill>
          <a:blip r:embed="rId1"/>
          <a:srcRect l="11967" t="17514" r="28157" b="11564"/>
          <a:stretch/>
        </p:blipFill>
        <p:spPr>
          <a:xfrm>
            <a:off x="2493720" y="170280"/>
            <a:ext cx="7045560" cy="669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 flipH="1">
            <a:off x="-720" y="0"/>
            <a:ext cx="5005440" cy="6857280"/>
          </a:xfrm>
          <a:custGeom>
            <a:avLst/>
            <a:gdLst/>
            <a:ahLst/>
            <a:rect l="l" t="t" r="r" b="b"/>
            <a:pathLst>
              <a:path w="5006297" h="6858000">
                <a:moveTo>
                  <a:pt x="5006297" y="0"/>
                </a:moveTo>
                <a:lnTo>
                  <a:pt x="1229608" y="0"/>
                </a:lnTo>
                <a:lnTo>
                  <a:pt x="1128285" y="156518"/>
                </a:lnTo>
                <a:cubicBezTo>
                  <a:pt x="996915" y="372642"/>
                  <a:pt x="877575" y="596029"/>
                  <a:pt x="768782" y="825746"/>
                </a:cubicBezTo>
                <a:cubicBezTo>
                  <a:pt x="763429" y="839224"/>
                  <a:pt x="754646" y="851089"/>
                  <a:pt x="743290" y="860183"/>
                </a:cubicBezTo>
                <a:cubicBezTo>
                  <a:pt x="757948" y="825621"/>
                  <a:pt x="772224" y="790805"/>
                  <a:pt x="787138" y="756243"/>
                </a:cubicBezTo>
                <a:cubicBezTo>
                  <a:pt x="848067" y="615114"/>
                  <a:pt x="912406" y="475964"/>
                  <a:pt x="980544" y="339016"/>
                </a:cubicBezTo>
                <a:lnTo>
                  <a:pt x="1161966" y="0"/>
                </a:lnTo>
                <a:lnTo>
                  <a:pt x="1104491" y="0"/>
                </a:lnTo>
                <a:lnTo>
                  <a:pt x="993044" y="204247"/>
                </a:lnTo>
                <a:cubicBezTo>
                  <a:pt x="798291" y="579761"/>
                  <a:pt x="634561" y="971401"/>
                  <a:pt x="494731" y="1375322"/>
                </a:cubicBezTo>
                <a:cubicBezTo>
                  <a:pt x="277072" y="2009491"/>
                  <a:pt x="126862" y="2664550"/>
                  <a:pt x="46559" y="3329787"/>
                </a:cubicBezTo>
                <a:cubicBezTo>
                  <a:pt x="4496" y="3670216"/>
                  <a:pt x="-14242" y="4010141"/>
                  <a:pt x="12272" y="4352595"/>
                </a:cubicBezTo>
                <a:cubicBezTo>
                  <a:pt x="43627" y="4752907"/>
                  <a:pt x="90918" y="5150814"/>
                  <a:pt x="171094" y="5544543"/>
                </a:cubicBezTo>
                <a:cubicBezTo>
                  <a:pt x="259524" y="5979227"/>
                  <a:pt x="379573" y="6403657"/>
                  <a:pt x="538125" y="6816123"/>
                </a:cubicBezTo>
                <a:lnTo>
                  <a:pt x="555724" y="6858000"/>
                </a:lnTo>
                <a:lnTo>
                  <a:pt x="608303" y="6858000"/>
                </a:lnTo>
                <a:lnTo>
                  <a:pt x="596366" y="6829337"/>
                </a:lnTo>
                <a:cubicBezTo>
                  <a:pt x="508696" y="6602484"/>
                  <a:pt x="431985" y="6369981"/>
                  <a:pt x="364843" y="6132604"/>
                </a:cubicBezTo>
                <a:cubicBezTo>
                  <a:pt x="306463" y="5925865"/>
                  <a:pt x="263378" y="5714822"/>
                  <a:pt x="213412" y="5505676"/>
                </a:cubicBezTo>
                <a:cubicBezTo>
                  <a:pt x="212231" y="5494574"/>
                  <a:pt x="211637" y="5483421"/>
                  <a:pt x="211628" y="5472254"/>
                </a:cubicBezTo>
                <a:cubicBezTo>
                  <a:pt x="248210" y="5599108"/>
                  <a:pt x="277401" y="5710897"/>
                  <a:pt x="311945" y="5821167"/>
                </a:cubicBezTo>
                <a:cubicBezTo>
                  <a:pt x="401999" y="6108329"/>
                  <a:pt x="505868" y="6387643"/>
                  <a:pt x="623960" y="6658826"/>
                </a:cubicBezTo>
                <a:lnTo>
                  <a:pt x="717350" y="6858000"/>
                </a:lnTo>
                <a:lnTo>
                  <a:pt x="5006297" y="6858000"/>
                </a:lnTo>
                <a:close/>
              </a:path>
            </a:pathLst>
          </a:custGeom>
          <a:solidFill>
            <a:schemeClr val="accent1"/>
          </a:solidFill>
          <a:ln w="68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3"/>
          <p:cNvSpPr/>
          <p:nvPr/>
        </p:nvSpPr>
        <p:spPr>
          <a:xfrm>
            <a:off x="841320" y="644760"/>
            <a:ext cx="3181320" cy="556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ru-RU" sz="2600" spc="-1" strike="noStrike">
                <a:solidFill>
                  <a:srgbClr val="ffffff"/>
                </a:solidFill>
                <a:latin typeface="Modern Love"/>
              </a:rPr>
              <a:t>О чём и для чего разрабатывается приложение?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5494320" y="644760"/>
            <a:ext cx="5855760" cy="556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28600" indent="-22788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latin typeface="The Hand"/>
              </a:rPr>
              <a:t>Упростить доказательство теорем и не  рассматривать лишний раз случаи взаимного расположения точек 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</a:pPr>
            <a:r>
              <a:rPr b="0" lang="ru-RU" sz="4000" spc="-1" strike="noStrike">
                <a:solidFill>
                  <a:srgbClr val="000000"/>
                </a:solidFill>
                <a:latin typeface="The Hand"/>
                <a:ea typeface="The Hand"/>
              </a:rPr>
              <a:t>+</a:t>
            </a:r>
            <a:r>
              <a:rPr b="0" lang="ru-RU" sz="2800" spc="-1" strike="noStrike">
                <a:solidFill>
                  <a:srgbClr val="000000"/>
                </a:solidFill>
                <a:latin typeface="The Hand"/>
                <a:ea typeface="The Hand"/>
              </a:rPr>
              <a:t>Библиотека различных </a:t>
            </a:r>
            <a:r>
              <a:rPr b="0" lang="ru-RU" sz="4800" spc="-1" strike="noStrike">
                <a:solidFill>
                  <a:srgbClr val="000000"/>
                </a:solidFill>
                <a:latin typeface="The Hand"/>
                <a:ea typeface="The Hand"/>
              </a:rPr>
              <a:t> </a:t>
            </a:r>
            <a:r>
              <a:rPr b="0" lang="ru-RU" sz="2800" spc="-1" strike="noStrike">
                <a:solidFill>
                  <a:srgbClr val="000000"/>
                </a:solidFill>
                <a:latin typeface="The Hand"/>
                <a:ea typeface="The Hand"/>
              </a:rPr>
              <a:t>теорем для треугольника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</a:pPr>
            <a:r>
              <a:rPr b="0" lang="ru-RU" sz="4400" spc="-1" strike="noStrike">
                <a:solidFill>
                  <a:srgbClr val="000000"/>
                </a:solidFill>
                <a:latin typeface="The Hand"/>
                <a:ea typeface="The Hand"/>
              </a:rPr>
              <a:t>-&gt;-&gt;-&gt;</a:t>
            </a:r>
            <a:r>
              <a:rPr b="0" lang="ru-RU" sz="2800" spc="-1" strike="noStrike">
                <a:solidFill>
                  <a:srgbClr val="000000"/>
                </a:solidFill>
                <a:latin typeface="The Hand"/>
                <a:ea typeface="The Hand"/>
              </a:rPr>
              <a:t>ввод с помощью</a:t>
            </a:r>
            <a:r>
              <a:rPr b="0" lang="ru-RU" sz="4400" spc="-1" strike="noStrike">
                <a:solidFill>
                  <a:srgbClr val="000000"/>
                </a:solidFill>
                <a:latin typeface="The Hand"/>
                <a:ea typeface="The Hand"/>
              </a:rPr>
              <a:t> </a:t>
            </a:r>
            <a:r>
              <a:rPr b="0" lang="ru-RU" sz="2800" spc="-1" strike="noStrike">
                <a:solidFill>
                  <a:srgbClr val="000000"/>
                </a:solidFill>
                <a:latin typeface="The Hand"/>
                <a:ea typeface="The Hand"/>
              </a:rPr>
              <a:t>геометрического языка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</a:pP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0000"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000000"/>
                </a:solidFill>
                <a:latin typeface="Modern Love"/>
              </a:rPr>
              <a:t>Какие библиотеки используются для создания?</a:t>
            </a:r>
            <a:endParaRPr b="0" lang="ru-RU" sz="4800" spc="-1" strike="noStrike">
              <a:latin typeface="Arial"/>
            </a:endParaRPr>
          </a:p>
        </p:txBody>
      </p:sp>
      <p:pic>
        <p:nvPicPr>
          <p:cNvPr id="166" name="Рисунок 4" descr="Изображение выглядит как текст&#10;&#10;Автоматически созданное описание"/>
          <p:cNvPicPr/>
          <p:nvPr/>
        </p:nvPicPr>
        <p:blipFill>
          <a:blip r:embed="rId1"/>
          <a:srcRect l="9053" t="16358" r="51974" b="63762"/>
          <a:stretch/>
        </p:blipFill>
        <p:spPr>
          <a:xfrm>
            <a:off x="2732040" y="2400480"/>
            <a:ext cx="5445720" cy="272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838080" y="1710000"/>
            <a:ext cx="10514880" cy="26640"/>
          </a:xfrm>
          <a:custGeom>
            <a:avLst/>
            <a:gdLst/>
            <a:ahLst/>
            <a:rect l="l" t="t" r="r" b="b"/>
            <a:pathLst>
              <a:path w="10515600" h="27432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cap="rnd"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2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3"/>
          <p:cNvSpPr/>
          <p:nvPr/>
        </p:nvSpPr>
        <p:spPr>
          <a:xfrm>
            <a:off x="8129160" y="640080"/>
            <a:ext cx="3431160" cy="171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3800" spc="-1" strike="noStrike">
                <a:solidFill>
                  <a:srgbClr val="000000"/>
                </a:solidFill>
                <a:latin typeface="Modern Love"/>
              </a:rPr>
              <a:t>SymPy (модуль геометрии)</a:t>
            </a:r>
            <a:endParaRPr b="0" lang="ru-RU" sz="38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8129160" y="2529000"/>
            <a:ext cx="3375720" cy="17640"/>
          </a:xfrm>
          <a:custGeom>
            <a:avLst/>
            <a:gdLst/>
            <a:ahLst/>
            <a:rect l="l" t="t" r="r" b="b"/>
            <a:pathLst>
              <a:path w="3376602" h="18288">
                <a:moveTo>
                  <a:pt x="0" y="0"/>
                </a:moveTo>
                <a:cubicBezTo>
                  <a:pt x="154337" y="-26787"/>
                  <a:pt x="393692" y="25344"/>
                  <a:pt x="641554" y="0"/>
                </a:cubicBezTo>
                <a:cubicBezTo>
                  <a:pt x="889416" y="-25344"/>
                  <a:pt x="1078313" y="12271"/>
                  <a:pt x="1316875" y="0"/>
                </a:cubicBezTo>
                <a:cubicBezTo>
                  <a:pt x="1555437" y="-12271"/>
                  <a:pt x="1698513" y="30110"/>
                  <a:pt x="2025961" y="0"/>
                </a:cubicBezTo>
                <a:cubicBezTo>
                  <a:pt x="2353409" y="-30110"/>
                  <a:pt x="2474986" y="1722"/>
                  <a:pt x="2735048" y="0"/>
                </a:cubicBezTo>
                <a:cubicBezTo>
                  <a:pt x="2995110" y="-1722"/>
                  <a:pt x="3097437" y="28961"/>
                  <a:pt x="3376602" y="0"/>
                </a:cubicBezTo>
                <a:cubicBezTo>
                  <a:pt x="3375893" y="8157"/>
                  <a:pt x="3376189" y="12125"/>
                  <a:pt x="3376602" y="18288"/>
                </a:cubicBezTo>
                <a:cubicBezTo>
                  <a:pt x="3037458" y="40377"/>
                  <a:pt x="2857195" y="34928"/>
                  <a:pt x="2633750" y="18288"/>
                </a:cubicBezTo>
                <a:cubicBezTo>
                  <a:pt x="2410305" y="1648"/>
                  <a:pt x="2066994" y="17360"/>
                  <a:pt x="1890897" y="18288"/>
                </a:cubicBezTo>
                <a:cubicBezTo>
                  <a:pt x="1714800" y="19216"/>
                  <a:pt x="1521080" y="47858"/>
                  <a:pt x="1215577" y="18288"/>
                </a:cubicBezTo>
                <a:cubicBezTo>
                  <a:pt x="910074" y="-11282"/>
                  <a:pt x="278912" y="61767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  <a:moveTo>
                  <a:pt x="0" y="0"/>
                </a:moveTo>
                <a:cubicBezTo>
                  <a:pt x="304565" y="-9016"/>
                  <a:pt x="402571" y="29762"/>
                  <a:pt x="641554" y="0"/>
                </a:cubicBezTo>
                <a:cubicBezTo>
                  <a:pt x="880537" y="-29762"/>
                  <a:pt x="963871" y="-12492"/>
                  <a:pt x="1215577" y="0"/>
                </a:cubicBezTo>
                <a:cubicBezTo>
                  <a:pt x="1467283" y="12492"/>
                  <a:pt x="1723274" y="15353"/>
                  <a:pt x="1958429" y="0"/>
                </a:cubicBezTo>
                <a:cubicBezTo>
                  <a:pt x="2193584" y="-15353"/>
                  <a:pt x="2347125" y="7922"/>
                  <a:pt x="2599984" y="0"/>
                </a:cubicBezTo>
                <a:cubicBezTo>
                  <a:pt x="2852843" y="-7922"/>
                  <a:pt x="3186422" y="-30763"/>
                  <a:pt x="3376602" y="0"/>
                </a:cubicBezTo>
                <a:cubicBezTo>
                  <a:pt x="3376338" y="4493"/>
                  <a:pt x="3376986" y="9472"/>
                  <a:pt x="3376602" y="18288"/>
                </a:cubicBezTo>
                <a:cubicBezTo>
                  <a:pt x="3080522" y="-5475"/>
                  <a:pt x="3038559" y="47323"/>
                  <a:pt x="2701282" y="18288"/>
                </a:cubicBezTo>
                <a:cubicBezTo>
                  <a:pt x="2364005" y="-10747"/>
                  <a:pt x="2245031" y="49099"/>
                  <a:pt x="1958429" y="18288"/>
                </a:cubicBezTo>
                <a:cubicBezTo>
                  <a:pt x="1671827" y="-12523"/>
                  <a:pt x="1619741" y="31109"/>
                  <a:pt x="1384407" y="18288"/>
                </a:cubicBezTo>
                <a:cubicBezTo>
                  <a:pt x="1149073" y="5467"/>
                  <a:pt x="947712" y="-11758"/>
                  <a:pt x="709086" y="18288"/>
                </a:cubicBezTo>
                <a:cubicBezTo>
                  <a:pt x="470460" y="48334"/>
                  <a:pt x="186882" y="50183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ff623c"/>
          </a:solidFill>
          <a:ln cap="rnd" w="38160">
            <a:solidFill>
              <a:srgbClr val="ff623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5"/>
          <p:cNvSpPr/>
          <p:nvPr/>
        </p:nvSpPr>
        <p:spPr>
          <a:xfrm>
            <a:off x="8129160" y="2803320"/>
            <a:ext cx="3431160" cy="34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16000" indent="-22788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Schoolbook"/>
              </a:rPr>
              <a:t>POINT2D</a:t>
            </a:r>
            <a:endParaRPr b="0" lang="ru-RU" sz="2400" spc="-1" strike="noStrike">
              <a:latin typeface="Arial"/>
            </a:endParaRPr>
          </a:p>
          <a:p>
            <a:pPr marL="216000" indent="-22788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Schoolbook"/>
              </a:rPr>
              <a:t>SEGMENT2D</a:t>
            </a:r>
            <a:endParaRPr b="0" lang="ru-RU" sz="2400" spc="-1" strike="noStrike">
              <a:latin typeface="Arial"/>
            </a:endParaRPr>
          </a:p>
          <a:p>
            <a:pPr marL="216000" indent="-22788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Schoolbook"/>
              </a:rPr>
              <a:t>RAY2D</a:t>
            </a:r>
            <a:endParaRPr b="0" lang="ru-RU" sz="2400" spc="-1" strike="noStrike">
              <a:latin typeface="Arial"/>
            </a:endParaRPr>
          </a:p>
          <a:p>
            <a:pPr marL="216000" indent="-22788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Schoolbook"/>
              </a:rPr>
              <a:t>CIRCLE</a:t>
            </a:r>
            <a:endParaRPr b="0" lang="ru-RU" sz="2400" spc="-1" strike="noStrike">
              <a:latin typeface="Arial"/>
            </a:endParaRPr>
          </a:p>
          <a:p>
            <a:pPr marL="216000" indent="-22788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Schoolbook"/>
              </a:rPr>
              <a:t>TRIANGLE</a:t>
            </a:r>
            <a:endParaRPr b="0" lang="ru-RU" sz="2400" spc="-1" strike="noStrike">
              <a:latin typeface="Arial"/>
            </a:endParaRPr>
          </a:p>
        </p:txBody>
      </p:sp>
      <p:pic>
        <p:nvPicPr>
          <p:cNvPr id="172" name="Рисунок 4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631080" y="667440"/>
            <a:ext cx="6903000" cy="552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Рисунок 5" descr="Изображение выглядит как текст&#10;&#10;Автоматически созданное описание"/>
          <p:cNvPicPr/>
          <p:nvPr/>
        </p:nvPicPr>
        <p:blipFill>
          <a:blip r:embed="rId1"/>
          <a:srcRect l="8758" t="16392" r="42758" b="61152"/>
          <a:stretch/>
        </p:blipFill>
        <p:spPr>
          <a:xfrm>
            <a:off x="234000" y="123480"/>
            <a:ext cx="8188560" cy="3080160"/>
          </a:xfrm>
          <a:prstGeom prst="rect">
            <a:avLst/>
          </a:prstGeom>
          <a:ln>
            <a:noFill/>
          </a:ln>
        </p:spPr>
      </p:pic>
      <p:pic>
        <p:nvPicPr>
          <p:cNvPr id="174" name="Рисунок 6" descr=""/>
          <p:cNvPicPr/>
          <p:nvPr/>
        </p:nvPicPr>
        <p:blipFill>
          <a:blip r:embed="rId2"/>
          <a:srcRect l="19051" t="21829" r="38276" b="32961"/>
          <a:stretch/>
        </p:blipFill>
        <p:spPr>
          <a:xfrm>
            <a:off x="6387120" y="3052080"/>
            <a:ext cx="4078440" cy="347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1"/>
          <a:srcRect l="9782" t="14284" r="38244" b="50212"/>
          <a:stretch/>
        </p:blipFill>
        <p:spPr>
          <a:xfrm>
            <a:off x="692640" y="530640"/>
            <a:ext cx="7113960" cy="3866760"/>
          </a:xfrm>
          <a:prstGeom prst="rect">
            <a:avLst/>
          </a:prstGeom>
          <a:ln>
            <a:noFill/>
          </a:ln>
        </p:spPr>
      </p:pic>
      <p:pic>
        <p:nvPicPr>
          <p:cNvPr id="176" name="Рисунок 3" descr=""/>
          <p:cNvPicPr/>
          <p:nvPr/>
        </p:nvPicPr>
        <p:blipFill>
          <a:blip r:embed="rId2"/>
          <a:srcRect l="19187" t="22777" r="37364" b="30373"/>
          <a:stretch/>
        </p:blipFill>
        <p:spPr>
          <a:xfrm>
            <a:off x="6719400" y="2511720"/>
            <a:ext cx="4599000" cy="396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2" descr=""/>
          <p:cNvPicPr/>
          <p:nvPr/>
        </p:nvPicPr>
        <p:blipFill>
          <a:blip r:embed="rId1"/>
          <a:srcRect l="19187" t="20249" r="38374" b="22146"/>
          <a:stretch/>
        </p:blipFill>
        <p:spPr>
          <a:xfrm>
            <a:off x="7841520" y="2165400"/>
            <a:ext cx="3740040" cy="4075560"/>
          </a:xfrm>
          <a:prstGeom prst="rect">
            <a:avLst/>
          </a:prstGeom>
          <a:ln>
            <a:noFill/>
          </a:ln>
        </p:spPr>
      </p:pic>
      <p:pic>
        <p:nvPicPr>
          <p:cNvPr id="178" name="Рисунок 3" descr="Изображение выглядит как текст&#10;&#10;Автоматически созданное описание"/>
          <p:cNvPicPr/>
          <p:nvPr/>
        </p:nvPicPr>
        <p:blipFill>
          <a:blip r:embed="rId2"/>
          <a:srcRect l="12316" t="12915" r="27006" b="50578"/>
          <a:stretch/>
        </p:blipFill>
        <p:spPr>
          <a:xfrm>
            <a:off x="498600" y="415080"/>
            <a:ext cx="6275520" cy="3026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2" descr=""/>
          <p:cNvPicPr/>
          <p:nvPr/>
        </p:nvPicPr>
        <p:blipFill>
          <a:blip r:embed="rId1"/>
          <a:srcRect l="20197" t="22146" r="39888" b="28476"/>
          <a:stretch/>
        </p:blipFill>
        <p:spPr>
          <a:xfrm>
            <a:off x="8105040" y="2733480"/>
            <a:ext cx="3850920" cy="3812040"/>
          </a:xfrm>
          <a:prstGeom prst="rect">
            <a:avLst/>
          </a:prstGeom>
          <a:ln>
            <a:noFill/>
          </a:ln>
        </p:spPr>
      </p:pic>
      <p:pic>
        <p:nvPicPr>
          <p:cNvPr id="180" name="Рисунок 3" descr="Изображение выглядит как текст&#10;&#10;Автоматически созданное описание"/>
          <p:cNvPicPr/>
          <p:nvPr/>
        </p:nvPicPr>
        <p:blipFill>
          <a:blip r:embed="rId2"/>
          <a:srcRect l="10618" t="13830" r="23321" b="63385"/>
          <a:stretch/>
        </p:blipFill>
        <p:spPr>
          <a:xfrm>
            <a:off x="360360" y="461520"/>
            <a:ext cx="7993440" cy="220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Рисунок 2" descr=""/>
          <p:cNvPicPr/>
          <p:nvPr/>
        </p:nvPicPr>
        <p:blipFill>
          <a:blip r:embed="rId1"/>
          <a:srcRect l="19993" t="19621" r="39351" b="37659"/>
          <a:stretch/>
        </p:blipFill>
        <p:spPr>
          <a:xfrm>
            <a:off x="1163880" y="447480"/>
            <a:ext cx="6303240" cy="532188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8007840" y="1330200"/>
            <a:ext cx="343512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The Hand"/>
                <a:ea typeface="The Hand"/>
              </a:rPr>
              <a:t>Пряма́я </a:t>
            </a:r>
            <a:r>
              <a:rPr b="1" lang="ru-RU" sz="1800" spc="-1" strike="noStrike">
                <a:solidFill>
                  <a:srgbClr val="000000"/>
                </a:solidFill>
                <a:latin typeface="The Hand"/>
                <a:ea typeface="The Hand"/>
              </a:rPr>
              <a:t>Э́йлера</a:t>
            </a:r>
            <a:r>
              <a:rPr b="0" lang="ru-RU" sz="1800" spc="-1" strike="noStrike">
                <a:solidFill>
                  <a:srgbClr val="000000"/>
                </a:solidFill>
                <a:latin typeface="The Hand"/>
                <a:ea typeface="The Hand"/>
              </a:rPr>
              <a:t> — прямая, проходящая через центр описанной окружности и ортоцентр треугольника.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LibreOffice/6.4.2.2$Linux_X86_64 LibreOffice_project/40$Build-2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2020-12-16T15:48:04Z</dcterms:created>
  <dc:creator/>
  <dc:description/>
  <dc:language>ru-RU</dc:language>
  <cp:lastModifiedBy/>
  <dcterms:modified xsi:type="dcterms:W3CDTF">2020-12-17T05:08:07Z</dcterms:modified>
  <cp:revision>251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